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6" r:id="rId4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2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017DFF-E8CB-4B20-B93C-06C54E541E75}" type="doc">
      <dgm:prSet loTypeId="urn:microsoft.com/office/officeart/2005/8/layout/hChevron3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FAED6FFF-7D0C-48FA-9012-24E8D602C779}">
      <dgm:prSet phldr="0" custT="0"/>
      <dgm:spPr/>
      <dgm:t>
        <a:bodyPr vert="horz" wrap="square"/>
        <a:p>
          <a:pPr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TTC450</a:t>
          </a:r>
          <a:r>
            <a:rPr lang="en-US"/>
            <a:t/>
          </a:r>
          <a:endParaRPr lang="en-US"/>
        </a:p>
      </dgm:t>
    </dgm:pt>
    <dgm:pt modelId="{46C3B711-6F7F-4040-8CB1-86DE222E567D}" cxnId="{44E01962-6663-4B19-8F37-D6E5F9BF243A}" type="parTrans">
      <dgm:prSet/>
      <dgm:spPr/>
      <dgm:t>
        <a:bodyPr/>
        <a:lstStyle/>
        <a:p>
          <a:endParaRPr lang="zh-CN" altLang="en-US"/>
        </a:p>
      </dgm:t>
    </dgm:pt>
    <dgm:pt modelId="{07E8ADB6-8349-4E50-BCAE-DE38C820175D}" cxnId="{44E01962-6663-4B19-8F37-D6E5F9BF243A}" type="sibTrans">
      <dgm:prSet/>
      <dgm:spPr/>
      <dgm:t>
        <a:bodyPr/>
        <a:lstStyle/>
        <a:p>
          <a:endParaRPr lang="zh-CN" altLang="en-US"/>
        </a:p>
      </dgm:t>
    </dgm:pt>
    <dgm:pt modelId="{0AEED2C6-B5CC-4C82-84C8-AD4C925F197E}" type="pres">
      <dgm:prSet presAssocID="{AE017DFF-E8CB-4B20-B93C-06C54E541E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E533DBF-432C-49E5-97F3-43C3DFD2915E}" type="pres">
      <dgm:prSet presAssocID="{FAED6FFF-7D0C-48FA-9012-24E8D602C779}" presName="parTxOnly" presStyleLbl="node1" presStyleIdx="0" presStyleCnt="1" custLinFactNeighborX="-49" custLinFactNeighborY="-246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4E01962-6663-4B19-8F37-D6E5F9BF243A}" srcId="{AE017DFF-E8CB-4B20-B93C-06C54E541E75}" destId="{FAED6FFF-7D0C-48FA-9012-24E8D602C779}" srcOrd="0" destOrd="0" parTransId="{46C3B711-6F7F-4040-8CB1-86DE222E567D}" sibTransId="{07E8ADB6-8349-4E50-BCAE-DE38C820175D}"/>
    <dgm:cxn modelId="{1D8E6732-10A4-435C-98E4-B28E8CEF5A42}" type="presOf" srcId="{AE017DFF-E8CB-4B20-B93C-06C54E541E75}" destId="{0AEED2C6-B5CC-4C82-84C8-AD4C925F197E}" srcOrd="0" destOrd="0" presId="urn:microsoft.com/office/officeart/2005/8/layout/hChevron3"/>
    <dgm:cxn modelId="{78884FFB-1AFA-476F-87B4-944924F94C06}" type="presParOf" srcId="{0AEED2C6-B5CC-4C82-84C8-AD4C925F197E}" destId="{8E533DBF-432C-49E5-97F3-43C3DFD2915E}" srcOrd="0" destOrd="0" presId="urn:microsoft.com/office/officeart/2005/8/layout/hChevron3"/>
    <dgm:cxn modelId="{AC3E2122-4EEC-4272-9CD9-B3D96454FF82}" type="presOf" srcId="{FAED6FFF-7D0C-48FA-9012-24E8D602C779}" destId="{8E533DBF-432C-49E5-97F3-43C3DFD2915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5277407" cy="707886"/>
        <a:chOff x="0" y="0"/>
        <a:chExt cx="5277407" cy="707886"/>
      </a:xfrm>
    </dsp:grpSpPr>
    <dsp:sp modelId="{8E533DBF-432C-49E5-97F3-43C3DFD2915E}">
      <dsp:nvSpPr>
        <dsp:cNvPr id="3" name="五边形 2"/>
        <dsp:cNvSpPr/>
      </dsp:nvSpPr>
      <dsp:spPr bwMode="white">
        <a:xfrm>
          <a:off x="0" y="0"/>
          <a:ext cx="5277407" cy="707886"/>
        </a:xfrm>
        <a:prstGeom prst="homePlat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81356" tIns="90678" rIns="45339" bIns="90678" anchor="ctr"/>
        <a:lstStyle>
          <a:lvl1pPr algn="ctr">
            <a:defRPr sz="3400"/>
          </a:lvl1pPr>
          <a:lvl2pPr marL="228600" indent="-228600" algn="ctr">
            <a:defRPr sz="2600"/>
          </a:lvl2pPr>
          <a:lvl3pPr marL="457200" indent="-228600" algn="ctr">
            <a:defRPr sz="2600"/>
          </a:lvl3pPr>
          <a:lvl4pPr marL="685800" indent="-228600" algn="ctr">
            <a:defRPr sz="2600"/>
          </a:lvl4pPr>
          <a:lvl5pPr marL="914400" indent="-228600" algn="ctr">
            <a:defRPr sz="2600"/>
          </a:lvl5pPr>
          <a:lvl6pPr marL="1143000" indent="-228600" algn="ctr">
            <a:defRPr sz="2600"/>
          </a:lvl6pPr>
          <a:lvl7pPr marL="1371600" indent="-228600" algn="ctr">
            <a:defRPr sz="2600"/>
          </a:lvl7pPr>
          <a:lvl8pPr marL="1600200" indent="-228600" algn="ctr">
            <a:defRPr sz="2600"/>
          </a:lvl8pPr>
          <a:lvl9pPr marL="1828800" indent="-228600" algn="ctr">
            <a:defRPr sz="2600"/>
          </a:lvl9pPr>
        </a:lstStyle>
        <a:p>
          <a:pPr lvl="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TTC450</a:t>
          </a:r>
          <a:endParaRPr lang="en-US"/>
        </a:p>
      </dsp:txBody>
      <dsp:txXfrm>
        <a:off x="0" y="0"/>
        <a:ext cx="5277407" cy="707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type="homePlate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type="chevron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type="homePlate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type="chevron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.png"/><Relationship Id="rId6" Type="http://schemas.openxmlformats.org/officeDocument/2006/relationships/tags" Target="../tags/tag1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示 6"/>
          <p:cNvGraphicFramePr/>
          <p:nvPr/>
        </p:nvGraphicFramePr>
        <p:xfrm>
          <a:off x="0" y="-3962"/>
          <a:ext cx="5277407" cy="7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2" name="图片 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588895" y="981075"/>
            <a:ext cx="7014210" cy="56870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1030" y="483235"/>
            <a:ext cx="10620375" cy="6258560"/>
          </a:xfrm>
        </p:spPr>
        <p:txBody>
          <a:bodyPr>
            <a:normAutofit fontScale="25000"/>
          </a:bodyPr>
          <a:p>
            <a:endParaRPr lang="zh-CN" altLang="en-US"/>
          </a:p>
          <a:p>
            <a:r>
              <a:rPr lang="zh-CN" altLang="en-US" sz="3600"/>
              <a:t>Brand: TWO TREES</a:t>
            </a:r>
            <a:endParaRPr lang="zh-CN" altLang="en-US" sz="3600"/>
          </a:p>
          <a:p>
            <a:r>
              <a:rPr lang="zh-CN" altLang="en-US" sz="3600"/>
              <a:t>Model: TTC-450</a:t>
            </a:r>
            <a:endParaRPr lang="zh-CN" altLang="en-US" sz="3600"/>
          </a:p>
          <a:p>
            <a:r>
              <a:rPr lang="zh-CN" altLang="en-US" sz="3600"/>
              <a:t>Engraving Area: 460mm x 460mm x 80mm</a:t>
            </a:r>
            <a:endParaRPr lang="zh-CN" altLang="en-US" sz="3600"/>
          </a:p>
          <a:p>
            <a:r>
              <a:rPr lang="zh-CN" altLang="en-US" sz="3600"/>
              <a:t>Power Adapter Power: 120W, 5A, 24V</a:t>
            </a:r>
            <a:endParaRPr lang="zh-CN" altLang="en-US" sz="3600"/>
          </a:p>
          <a:p>
            <a:r>
              <a:rPr lang="zh-CN" altLang="en-US" sz="3600"/>
              <a:t>Spindle Parameters: 24V 5A, 775 motor 8000RPM</a:t>
            </a:r>
            <a:endParaRPr lang="zh-CN" altLang="en-US" sz="3600"/>
          </a:p>
          <a:p>
            <a:r>
              <a:rPr lang="zh-CN" altLang="en-US" sz="3600"/>
              <a:t>Tool Setting: Software control</a:t>
            </a:r>
            <a:endParaRPr lang="zh-CN" altLang="en-US" sz="3600"/>
          </a:p>
          <a:p>
            <a:r>
              <a:rPr lang="zh-CN" altLang="en-US" sz="3600"/>
              <a:t>Control Board Compatibility: GRBL</a:t>
            </a:r>
            <a:endParaRPr lang="zh-CN" altLang="en-US" sz="3600"/>
          </a:p>
          <a:p>
            <a:r>
              <a:rPr lang="zh-CN" altLang="en-US" sz="3600"/>
              <a:t>Maximum Engraving Speed: MAX 800mm/min</a:t>
            </a:r>
            <a:endParaRPr lang="zh-CN" altLang="en-US" sz="3600"/>
          </a:p>
          <a:p>
            <a:r>
              <a:rPr lang="zh-CN" altLang="en-US" sz="3600"/>
              <a:t>Limit Switches: Dual limit switches for X, Y, Z axes + ESTOP</a:t>
            </a:r>
            <a:endParaRPr lang="zh-CN" altLang="en-US" sz="3600"/>
          </a:p>
          <a:p>
            <a:r>
              <a:rPr lang="zh-CN" altLang="en-US" sz="3600"/>
              <a:t>Engraving Accuracy: 0.01mm</a:t>
            </a:r>
            <a:endParaRPr lang="zh-CN" altLang="en-US" sz="3600"/>
          </a:p>
          <a:p>
            <a:r>
              <a:rPr lang="zh-CN" altLang="en-US" sz="3600"/>
              <a:t>Stepper Driver: A4988 1.3A (other drivers can be externally connected to the mainboard)</a:t>
            </a:r>
            <a:endParaRPr lang="zh-CN" altLang="en-US" sz="3600"/>
          </a:p>
          <a:p>
            <a:r>
              <a:rPr lang="zh-CN" altLang="en-US" sz="3600"/>
              <a:t>Linear Drive: Built-in POM wheels</a:t>
            </a:r>
            <a:endParaRPr lang="zh-CN" altLang="en-US" sz="3600"/>
          </a:p>
          <a:p>
            <a:r>
              <a:rPr lang="zh-CN" altLang="en-US" sz="3600"/>
              <a:t>Stepper Motor: NEMA 23 (2-phase, 1.5A) with a torque of 20mN.m</a:t>
            </a:r>
            <a:endParaRPr lang="zh-CN" altLang="en-US" sz="3600"/>
          </a:p>
          <a:p>
            <a:r>
              <a:rPr lang="zh-CN" altLang="en-US" sz="3600"/>
              <a:t>Transmission Type: T8 lead screw with 2mm pitch and 4mm lead</a:t>
            </a:r>
            <a:endParaRPr lang="zh-CN" altLang="en-US" sz="3600"/>
          </a:p>
          <a:p>
            <a:r>
              <a:rPr lang="zh-CN" altLang="en-US" sz="3600"/>
              <a:t>Y-axis: Dual Y-axis with built-in rollers</a:t>
            </a:r>
            <a:endParaRPr lang="zh-CN" altLang="en-US" sz="3600"/>
          </a:p>
          <a:p>
            <a:r>
              <a:rPr lang="zh-CN" altLang="en-US" sz="3600"/>
              <a:t>Emergency Stop Switch: Available</a:t>
            </a:r>
            <a:endParaRPr lang="zh-CN" altLang="en-US" sz="3600"/>
          </a:p>
          <a:p>
            <a:r>
              <a:rPr lang="zh-CN" altLang="en-US" sz="3600"/>
              <a:t>Mainboard: Utilizes ESP32 high-integration, low-power chip for high stability and reliability. Offers ultra-high processing speed and large memory, supports offline controller, four axes, and PWM laser signal.</a:t>
            </a:r>
            <a:endParaRPr lang="zh-CN" altLang="en-US" sz="3600"/>
          </a:p>
          <a:p>
            <a:r>
              <a:rPr lang="zh-CN" altLang="en-US" sz="3600"/>
              <a:t>Cable Management: XY drag chain</a:t>
            </a:r>
            <a:endParaRPr lang="zh-CN" altLang="en-US" sz="3600"/>
          </a:p>
          <a:p>
            <a:r>
              <a:rPr lang="zh-CN" altLang="en-US" sz="3600"/>
              <a:t>Machine Weight: 19.2kg</a:t>
            </a:r>
            <a:endParaRPr lang="zh-CN" altLang="en-US" sz="3600"/>
          </a:p>
          <a:p>
            <a:r>
              <a:rPr lang="zh-CN" altLang="en-US" sz="3600"/>
              <a:t>Shipping Weight: 20kg</a:t>
            </a:r>
            <a:endParaRPr lang="zh-CN" altLang="en-US" sz="3600"/>
          </a:p>
          <a:p>
            <a:r>
              <a:rPr lang="zh-CN" altLang="en-US" sz="3600"/>
              <a:t>CAM Software: Control: Candle</a:t>
            </a:r>
            <a:endParaRPr lang="zh-CN" altLang="en-US" sz="3600"/>
          </a:p>
          <a:p>
            <a:r>
              <a:rPr lang="zh-CN" altLang="en-US" sz="3600"/>
              <a:t> Programming: CarvecoMaker, Artcam, Easel</a:t>
            </a:r>
            <a:endParaRPr lang="zh-CN" altLang="en-US" sz="3600"/>
          </a:p>
          <a:p>
            <a:r>
              <a:rPr lang="zh-CN" altLang="en-US" sz="3600"/>
              <a:t>Operating System: Windows XP/7/8/10, MAC OS</a:t>
            </a:r>
            <a:endParaRPr lang="zh-CN" altLang="en-US" sz="3600"/>
          </a:p>
          <a:p>
            <a:r>
              <a:rPr lang="zh-CN" altLang="en-US" sz="3600"/>
              <a:t>Engraving Materials: Suitable for engraving and cutting MDF, PVC, acrylic, solid wood, particleboard, plywood, organic board, epoxy resin, nylon, PCB, aluminum, copper, carbon fiber board, etc.</a:t>
            </a:r>
            <a:endParaRPr lang="zh-CN" altLang="en-US" sz="3600"/>
          </a:p>
        </p:txBody>
      </p:sp>
      <p:sp>
        <p:nvSpPr>
          <p:cNvPr id="4" name="TextBox 1"/>
          <p:cNvSpPr txBox="1"/>
          <p:nvPr/>
        </p:nvSpPr>
        <p:spPr>
          <a:xfrm>
            <a:off x="799846" y="399796"/>
            <a:ext cx="8712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dirty="0"/>
              <a:t>TTC450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17530" y="1587"/>
            <a:ext cx="1702398" cy="398780"/>
            <a:chOff x="2576" y="0"/>
            <a:chExt cx="5272253" cy="708019"/>
          </a:xfrm>
        </p:grpSpPr>
        <p:sp>
          <p:nvSpPr>
            <p:cNvPr id="8" name="五边形 7"/>
            <p:cNvSpPr/>
            <p:nvPr/>
          </p:nvSpPr>
          <p:spPr>
            <a:xfrm>
              <a:off x="2576" y="0"/>
              <a:ext cx="5272253" cy="707886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" name="五边形 4"/>
            <p:cNvSpPr/>
            <p:nvPr/>
          </p:nvSpPr>
          <p:spPr>
            <a:xfrm>
              <a:off x="2576" y="0"/>
              <a:ext cx="5270401" cy="7080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74676" rIns="37338" bIns="74676" numCol="1" spcCol="1270" anchor="ctr" anchorCtr="0">
              <a:noAutofit/>
            </a:bodyPr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sz="1600" kern="1200" dirty="0"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Product Description</a:t>
              </a:r>
              <a:endParaRPr lang="zh-CN" sz="1600" kern="1200" dirty="0"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COMMONDATA" val="eyJoZGlkIjoiY2E3MmMxOTFhMjY5ZWMwNTYxOTY2MjdlOWJhODI5MmUifQ=="/>
  <p:tag name="KSO_WPP_MARK_KEY" val="b105a40c-6a36-48cb-abee-277c17b942b1"/>
  <p:tag name="commondata" val="eyJoZGlkIjoiMjdkYzQyZWExYTk3NGVkMWIyMWNkY2ZhZGMzOTEyZT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1262</Words>
  <Application>WPS 演示</Application>
  <PresentationFormat>宽屏</PresentationFormat>
  <Paragraphs>29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Adobe 黑体 Std R</vt:lpstr>
      <vt:lpstr>黑体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黄荣鹏</dc:creator>
  <cp:lastModifiedBy>浊酒欣欢</cp:lastModifiedBy>
  <cp:revision>371</cp:revision>
  <dcterms:created xsi:type="dcterms:W3CDTF">2022-07-06T05:40:00Z</dcterms:created>
  <dcterms:modified xsi:type="dcterms:W3CDTF">2024-04-19T03:13:11Z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94292534B39741B583879BE872A984BB_13</vt:lpwstr>
  </property>
  <property fmtid="{D5CDD505-2E9C-101B-9397-08002B2CF9AE}" pid="3" name="KSOProductBuildVer">
    <vt:lpwstr>2052-12.1.0.16729</vt:lpwstr>
  </property>
</Properties>
</file>